
<file path=[Content_Types].xml><?xml version="1.0" encoding="utf-8"?>
<Types xmlns="http://schemas.openxmlformats.org/package/2006/content-types">
  <Default Extension="png" ContentType="image/png"/>
  <Default Extension="jfif" ContentType="image/jpe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77" r:id="rId4"/>
    <p:sldId id="258" r:id="rId5"/>
    <p:sldId id="259" r:id="rId6"/>
    <p:sldId id="263" r:id="rId7"/>
    <p:sldId id="264" r:id="rId8"/>
    <p:sldId id="261" r:id="rId9"/>
    <p:sldId id="260" r:id="rId10"/>
    <p:sldId id="262" r:id="rId11"/>
    <p:sldId id="278" r:id="rId12"/>
    <p:sldId id="279" r:id="rId13"/>
    <p:sldId id="280" r:id="rId14"/>
    <p:sldId id="281" r:id="rId15"/>
    <p:sldId id="284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0"/>
    <p:restoredTop sz="94659"/>
  </p:normalViewPr>
  <p:slideViewPr>
    <p:cSldViewPr snapToGrid="0">
      <p:cViewPr varScale="1">
        <p:scale>
          <a:sx n="109" d="100"/>
          <a:sy n="109" d="100"/>
        </p:scale>
        <p:origin x="636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4099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B14CB7-DE2B-42B1-9905-C505CF3A39E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63848DC-7565-41AB-A932-EA950EB313D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1C5983E-4583-4CE8-A326-6C5F2EA0AB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BA8CD-EC73-4588-8810-9E1A5A46B29D}" type="datetimeFigureOut">
              <a:rPr lang="en-US" smtClean="0"/>
              <a:t>5/29/2020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DF2055-7E0C-4DE2-8249-DC357B9E31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CBBB09D-6E9F-4478-8CDD-F2E8D7930A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0B389B-9688-45FC-9290-D49E6AAAE3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70037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5E4DFB-EBD2-4619-91C0-D8CB4A3AC5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3C609DF-AE2E-4DD8-B79F-EB10333022E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BA7928E-4503-49C0-A2D5-9F7B786038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BA8CD-EC73-4588-8810-9E1A5A46B29D}" type="datetimeFigureOut">
              <a:rPr lang="en-US" smtClean="0"/>
              <a:t>5/29/2020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79FE53E-1E30-425A-A465-B457348726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7DF2128-E7A6-46C2-B584-92943CF1F3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0B389B-9688-45FC-9290-D49E6AAAE3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01851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73DA62C-89F2-4DDE-8947-9A7CA9C0C91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2B007F7-673A-4AB1-982C-72BA0D32CBA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0FA0A31-E282-40E7-A8DD-E9F1C186C7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BA8CD-EC73-4588-8810-9E1A5A46B29D}" type="datetimeFigureOut">
              <a:rPr lang="en-US" smtClean="0"/>
              <a:t>5/29/2020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FC86B97-DCD2-43D9-BF34-F5F01CBA2D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CC28B6B-0C80-453C-B2AA-2C178E7E4C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0B389B-9688-45FC-9290-D49E6AAAE3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87089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4CFCA2-6185-4E64-9FD0-47E96169F6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C54F86-4FC0-4116-8280-91438E43871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3600"/>
            </a:lvl1pPr>
            <a:lvl2pPr>
              <a:defRPr sz="3200"/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5EE6077-207B-47DB-8F20-C689672B8C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BA8CD-EC73-4588-8810-9E1A5A46B29D}" type="datetimeFigureOut">
              <a:rPr lang="en-US" smtClean="0"/>
              <a:t>5/29/2020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7B55AD6-5001-40F6-BA17-855F5C037E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5FA035-B519-44AD-9EC5-52A21AED72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0B389B-9688-45FC-9290-D49E6AAAE3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01687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82A133-7489-425C-924A-B235CB4564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90177EB-EA22-40CA-96C4-A0F5C2E0B8A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7F50D3E-CEE9-43DE-BD62-B1EF634C0A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BA8CD-EC73-4588-8810-9E1A5A46B29D}" type="datetimeFigureOut">
              <a:rPr lang="en-US" smtClean="0"/>
              <a:t>5/29/2020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AE61E2F-C2D8-45E2-9340-3027BAEDE7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7084943-8C74-46DD-88AF-5CEA66E913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0B389B-9688-45FC-9290-D49E6AAAE3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65561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C43DF4-570C-425A-842C-FE7087E5CB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43C610-65DE-4C49-A94C-9F8CB201D40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157EDA2-3C5E-4791-9E6D-E7A1CA26072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36DA6AB-C40E-4E16-A261-37B5625829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BA8CD-EC73-4588-8810-9E1A5A46B29D}" type="datetimeFigureOut">
              <a:rPr lang="en-US" smtClean="0"/>
              <a:t>5/29/2020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DC25E62-132A-4B4C-B84E-0740B02E2F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D66F551-19A2-4273-877A-2FFA6E8019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0B389B-9688-45FC-9290-D49E6AAAE3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6136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B9208A-53D2-4CE3-AF13-43448EECFD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146FF51-29DD-44A1-9038-EFFE9CC15C8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EB917F3-AD31-442C-96FE-3AC2DD228FE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669149A-E284-4987-AD0B-D95A85306CA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5976211-BBF7-4F5E-85E5-955A404C9AB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8D309C7-4BDE-4059-9BD8-2756EFB254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BA8CD-EC73-4588-8810-9E1A5A46B29D}" type="datetimeFigureOut">
              <a:rPr lang="en-US" smtClean="0"/>
              <a:t>5/29/2020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15047FF-0D87-47BA-B177-AA4950B462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8317D48-EBCF-4DC3-8923-8C7D07697C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0B389B-9688-45FC-9290-D49E6AAAE3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2352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69EE76-1BFB-4F4D-B54C-DD2A737ACE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58A586D-29AB-48D7-8BF7-1B92906A83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BA8CD-EC73-4588-8810-9E1A5A46B29D}" type="datetimeFigureOut">
              <a:rPr lang="en-US" smtClean="0"/>
              <a:t>5/29/2020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FE7F19E-FAB2-41AB-8CAE-17ABC9AE66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4A5CC6F-A1EF-4769-80EC-3BACBE7465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0B389B-9688-45FC-9290-D49E6AAAE3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18483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8B1B419-91C9-489D-A21F-28DD8238F0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BA8CD-EC73-4588-8810-9E1A5A46B29D}" type="datetimeFigureOut">
              <a:rPr lang="en-US" smtClean="0"/>
              <a:t>5/29/2020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2B64C56-A41D-46FA-AEFC-BCF425CB95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CEDC53D-DCD8-4AAA-837F-3DC9A48C1B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0B389B-9688-45FC-9290-D49E6AAAE3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85287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359D32-276F-412E-A674-56D5E1575A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E54588-092D-4A5D-9438-56399240BE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1BBB8A3-C0B6-4620-9050-DDF30AC25A6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9EEB338-6B61-4A95-B028-777D6A8C85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BA8CD-EC73-4588-8810-9E1A5A46B29D}" type="datetimeFigureOut">
              <a:rPr lang="en-US" smtClean="0"/>
              <a:t>5/29/2020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335888A-0B0B-43E4-9EAF-F4DD5DDE4D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7C499A7-A0E3-4C8C-9AEC-6F4AA9DFD2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0B389B-9688-45FC-9290-D49E6AAAE3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24830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57C28B-E08B-4C5C-8916-D27E175B35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C57C429-E94C-4B82-A0C1-3EEC726CF00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88CD05A-943B-4D0E-9B45-6F1BFA26AFA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3A57716-0A79-4EB8-A16B-2F2A39C18D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BA8CD-EC73-4588-8810-9E1A5A46B29D}" type="datetimeFigureOut">
              <a:rPr lang="en-US" smtClean="0"/>
              <a:t>5/29/2020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75B841C-035F-456D-9838-350E31B702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695EF04-E333-48F1-A53E-96F9A7B9E0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0B389B-9688-45FC-9290-D49E6AAAE3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16736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8C4BF66-5A77-4974-BDA4-751920CFAA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90CC62D-184E-4916-9362-B5A74ADEB58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2FB3AC0-F9C1-40CE-90DF-E82BC1F3985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BBA8CD-EC73-4588-8810-9E1A5A46B29D}" type="datetimeFigureOut">
              <a:rPr lang="en-US" smtClean="0"/>
              <a:t>5/29/2020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90D6348-1772-45B4-BFBF-49D91601B00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22F3BCA-7B08-4FC3-B0E1-21F03F60AE1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0B389B-9688-45FC-9290-D49E6AAAE3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21318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f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hyperlink" Target="https://www.youtube.com/watch?v=_xjdmj_iKhs" TargetMode="Externa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5327CD12-A6CF-489C-ADCF-17D7E56C7B0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B4E48C8E-1009-4750-9630-436223C9EED4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19" name="Freeform 5">
              <a:extLst>
                <a:ext uri="{FF2B5EF4-FFF2-40B4-BE49-F238E27FC236}">
                  <a16:creationId xmlns:a16="http://schemas.microsoft.com/office/drawing/2014/main" id="{70ACFF1E-E5E6-43E9-A5B7-33E0BEBD6E11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329674" y="1298404"/>
              <a:ext cx="9702800" cy="5573512"/>
            </a:xfrm>
            <a:custGeom>
              <a:avLst/>
              <a:gdLst>
                <a:gd name="T0" fmla="*/ 1752 w 2038"/>
                <a:gd name="T1" fmla="*/ 1169 h 1169"/>
                <a:gd name="T2" fmla="*/ 1487 w 2038"/>
                <a:gd name="T3" fmla="*/ 334 h 1169"/>
                <a:gd name="T4" fmla="*/ 860 w 2038"/>
                <a:gd name="T5" fmla="*/ 22 h 1169"/>
                <a:gd name="T6" fmla="*/ 199 w 2038"/>
                <a:gd name="T7" fmla="*/ 318 h 1169"/>
                <a:gd name="T8" fmla="*/ 399 w 2038"/>
                <a:gd name="T9" fmla="*/ 1165 h 1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6">
              <a:extLst>
                <a:ext uri="{FF2B5EF4-FFF2-40B4-BE49-F238E27FC236}">
                  <a16:creationId xmlns:a16="http://schemas.microsoft.com/office/drawing/2014/main" id="{C217FABC-C638-4392-847B-1D5D24ACF2D3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70451" y="2018236"/>
              <a:ext cx="7373938" cy="4848892"/>
            </a:xfrm>
            <a:custGeom>
              <a:avLst/>
              <a:gdLst>
                <a:gd name="T0" fmla="*/ 1025 w 1549"/>
                <a:gd name="T1" fmla="*/ 1016 h 1017"/>
                <a:gd name="T2" fmla="*/ 1443 w 1549"/>
                <a:gd name="T3" fmla="*/ 592 h 1017"/>
                <a:gd name="T4" fmla="*/ 782 w 1549"/>
                <a:gd name="T5" fmla="*/ 53 h 1017"/>
                <a:gd name="T6" fmla="*/ 150 w 1549"/>
                <a:gd name="T7" fmla="*/ 329 h 1017"/>
                <a:gd name="T8" fmla="*/ 477 w 1549"/>
                <a:gd name="T9" fmla="*/ 1017 h 10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" name="Freeform 7">
              <a:extLst>
                <a:ext uri="{FF2B5EF4-FFF2-40B4-BE49-F238E27FC236}">
                  <a16:creationId xmlns:a16="http://schemas.microsoft.com/office/drawing/2014/main" id="{5F4D7986-89F7-4A82-BCE1-D3748FA1944B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1351" y="1788400"/>
              <a:ext cx="8035925" cy="5083516"/>
            </a:xfrm>
            <a:custGeom>
              <a:avLst/>
              <a:gdLst>
                <a:gd name="T0" fmla="*/ 1302 w 1688"/>
                <a:gd name="T1" fmla="*/ 1066 h 1066"/>
                <a:gd name="T2" fmla="*/ 1613 w 1688"/>
                <a:gd name="T3" fmla="*/ 850 h 1066"/>
                <a:gd name="T4" fmla="*/ 1517 w 1688"/>
                <a:gd name="T5" fmla="*/ 471 h 1066"/>
                <a:gd name="T6" fmla="*/ 798 w 1688"/>
                <a:gd name="T7" fmla="*/ 28 h 1066"/>
                <a:gd name="T8" fmla="*/ 181 w 1688"/>
                <a:gd name="T9" fmla="*/ 333 h 1066"/>
                <a:gd name="T10" fmla="*/ 420 w 1688"/>
                <a:gd name="T11" fmla="*/ 1066 h 10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" name="Freeform 8">
              <a:extLst>
                <a:ext uri="{FF2B5EF4-FFF2-40B4-BE49-F238E27FC236}">
                  <a16:creationId xmlns:a16="http://schemas.microsoft.com/office/drawing/2014/main" id="{086EDA91-62A8-4A58-8FD1-50579B98CC97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49842"/>
              <a:ext cx="10334625" cy="6322075"/>
            </a:xfrm>
            <a:custGeom>
              <a:avLst/>
              <a:gdLst>
                <a:gd name="T0" fmla="*/ 1873 w 2171"/>
                <a:gd name="T1" fmla="*/ 1326 h 1326"/>
                <a:gd name="T2" fmla="*/ 1609 w 2171"/>
                <a:gd name="T3" fmla="*/ 473 h 1326"/>
                <a:gd name="T4" fmla="*/ 880 w 2171"/>
                <a:gd name="T5" fmla="*/ 63 h 1326"/>
                <a:gd name="T6" fmla="*/ 0 w 2171"/>
                <a:gd name="T7" fmla="*/ 423 h 13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" name="Freeform 9">
              <a:extLst>
                <a:ext uri="{FF2B5EF4-FFF2-40B4-BE49-F238E27FC236}">
                  <a16:creationId xmlns:a16="http://schemas.microsoft.com/office/drawing/2014/main" id="{D2FE2666-E34E-4114-988D-0D6E0E7EFEE2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701" y="6186246"/>
              <a:ext cx="504825" cy="681527"/>
            </a:xfrm>
            <a:custGeom>
              <a:avLst/>
              <a:gdLst>
                <a:gd name="T0" fmla="*/ 0 w 106"/>
                <a:gd name="T1" fmla="*/ 0 h 143"/>
                <a:gd name="T2" fmla="*/ 106 w 106"/>
                <a:gd name="T3" fmla="*/ 143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" name="Freeform 10">
              <a:extLst>
                <a:ext uri="{FF2B5EF4-FFF2-40B4-BE49-F238E27FC236}">
                  <a16:creationId xmlns:a16="http://schemas.microsoft.com/office/drawing/2014/main" id="{30447EE7-0C29-4B15-AABB-C0C4A8F6A746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-51881"/>
              <a:ext cx="11091863" cy="6923796"/>
            </a:xfrm>
            <a:custGeom>
              <a:avLst/>
              <a:gdLst>
                <a:gd name="T0" fmla="*/ 2046 w 2330"/>
                <a:gd name="T1" fmla="*/ 1452 h 1452"/>
                <a:gd name="T2" fmla="*/ 1813 w 2330"/>
                <a:gd name="T3" fmla="*/ 601 h 1452"/>
                <a:gd name="T4" fmla="*/ 956 w 2330"/>
                <a:gd name="T5" fmla="*/ 97 h 1452"/>
                <a:gd name="T6" fmla="*/ 0 w 2330"/>
                <a:gd name="T7" fmla="*/ 366 h 14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" name="Freeform 11">
              <a:extLst>
                <a:ext uri="{FF2B5EF4-FFF2-40B4-BE49-F238E27FC236}">
                  <a16:creationId xmlns:a16="http://schemas.microsoft.com/office/drawing/2014/main" id="{D5347D5C-1205-4D74-AA55-A6AC8C7815D3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426601" y="5579"/>
              <a:ext cx="5788025" cy="6847184"/>
            </a:xfrm>
            <a:custGeom>
              <a:avLst/>
              <a:gdLst>
                <a:gd name="T0" fmla="*/ 1094 w 1216"/>
                <a:gd name="T1" fmla="*/ 1436 h 1436"/>
                <a:gd name="T2" fmla="*/ 709 w 1216"/>
                <a:gd name="T3" fmla="*/ 551 h 1436"/>
                <a:gd name="T4" fmla="*/ 0 w 1216"/>
                <a:gd name="T5" fmla="*/ 0 h 14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2">
              <a:extLst>
                <a:ext uri="{FF2B5EF4-FFF2-40B4-BE49-F238E27FC236}">
                  <a16:creationId xmlns:a16="http://schemas.microsoft.com/office/drawing/2014/main" id="{13696D3F-405F-490D-AF68-9BBDC7DDDA7C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579"/>
              <a:ext cx="1057275" cy="614491"/>
            </a:xfrm>
            <a:custGeom>
              <a:avLst/>
              <a:gdLst>
                <a:gd name="T0" fmla="*/ 222 w 222"/>
                <a:gd name="T1" fmla="*/ 0 h 129"/>
                <a:gd name="T2" fmla="*/ 0 w 222"/>
                <a:gd name="T3" fmla="*/ 129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13">
              <a:extLst>
                <a:ext uri="{FF2B5EF4-FFF2-40B4-BE49-F238E27FC236}">
                  <a16:creationId xmlns:a16="http://schemas.microsoft.com/office/drawing/2014/main" id="{8194048F-FCD0-4944-9723-14BFD071558E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821889" y="5579"/>
              <a:ext cx="5588000" cy="6866337"/>
            </a:xfrm>
            <a:custGeom>
              <a:avLst/>
              <a:gdLst>
                <a:gd name="T0" fmla="*/ 1067 w 1174"/>
                <a:gd name="T1" fmla="*/ 1440 h 1440"/>
                <a:gd name="T2" fmla="*/ 698 w 1174"/>
                <a:gd name="T3" fmla="*/ 577 h 1440"/>
                <a:gd name="T4" fmla="*/ 0 w 1174"/>
                <a:gd name="T5" fmla="*/ 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14">
              <a:extLst>
                <a:ext uri="{FF2B5EF4-FFF2-40B4-BE49-F238E27FC236}">
                  <a16:creationId xmlns:a16="http://schemas.microsoft.com/office/drawing/2014/main" id="{F634E52A-02AD-4955-AA3F-8E8935F41F52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701" y="790"/>
              <a:ext cx="595313" cy="352734"/>
            </a:xfrm>
            <a:custGeom>
              <a:avLst/>
              <a:gdLst>
                <a:gd name="T0" fmla="*/ 125 w 125"/>
                <a:gd name="T1" fmla="*/ 0 h 74"/>
                <a:gd name="T2" fmla="*/ 0 w 125"/>
                <a:gd name="T3" fmla="*/ 74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" name="Freeform 15">
              <a:extLst>
                <a:ext uri="{FF2B5EF4-FFF2-40B4-BE49-F238E27FC236}">
                  <a16:creationId xmlns:a16="http://schemas.microsoft.com/office/drawing/2014/main" id="{99E661E3-26F4-4992-B424-91AAE0A0065A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012389" y="5579"/>
              <a:ext cx="5497513" cy="6866337"/>
            </a:xfrm>
            <a:custGeom>
              <a:avLst/>
              <a:gdLst>
                <a:gd name="T0" fmla="*/ 1056 w 1155"/>
                <a:gd name="T1" fmla="*/ 1440 h 1440"/>
                <a:gd name="T2" fmla="*/ 686 w 1155"/>
                <a:gd name="T3" fmla="*/ 580 h 1440"/>
                <a:gd name="T4" fmla="*/ 0 w 1155"/>
                <a:gd name="T5" fmla="*/ 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" name="Freeform 16">
              <a:extLst>
                <a:ext uri="{FF2B5EF4-FFF2-40B4-BE49-F238E27FC236}">
                  <a16:creationId xmlns:a16="http://schemas.microsoft.com/office/drawing/2014/main" id="{65FC5C1D-91B5-4EBF-9A3E-BB5DC1E2A7B9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579"/>
              <a:ext cx="357188" cy="213875"/>
            </a:xfrm>
            <a:custGeom>
              <a:avLst/>
              <a:gdLst>
                <a:gd name="T0" fmla="*/ 75 w 75"/>
                <a:gd name="T1" fmla="*/ 0 h 45"/>
                <a:gd name="T2" fmla="*/ 0 w 75"/>
                <a:gd name="T3" fmla="*/ 45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" name="Freeform 17">
              <a:extLst>
                <a:ext uri="{FF2B5EF4-FFF2-40B4-BE49-F238E27FC236}">
                  <a16:creationId xmlns:a16="http://schemas.microsoft.com/office/drawing/2014/main" id="{6D39CDA7-D7D3-4FED-B2BA-40464AA42D29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210826" y="790"/>
              <a:ext cx="5522913" cy="6871126"/>
            </a:xfrm>
            <a:custGeom>
              <a:avLst/>
              <a:gdLst>
                <a:gd name="T0" fmla="*/ 1053 w 1160"/>
                <a:gd name="T1" fmla="*/ 1441 h 1441"/>
                <a:gd name="T2" fmla="*/ 705 w 1160"/>
                <a:gd name="T3" fmla="*/ 599 h 1441"/>
                <a:gd name="T4" fmla="*/ 0 w 1160"/>
                <a:gd name="T5" fmla="*/ 0 h 14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" name="Freeform 18">
              <a:extLst>
                <a:ext uri="{FF2B5EF4-FFF2-40B4-BE49-F238E27FC236}">
                  <a16:creationId xmlns:a16="http://schemas.microsoft.com/office/drawing/2014/main" id="{F7F716E2-501F-47E8-9626-D9EC5492C172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63239" y="5579"/>
              <a:ext cx="5413375" cy="6866337"/>
            </a:xfrm>
            <a:custGeom>
              <a:avLst/>
              <a:gdLst>
                <a:gd name="T0" fmla="*/ 1040 w 1137"/>
                <a:gd name="T1" fmla="*/ 1440 h 1440"/>
                <a:gd name="T2" fmla="*/ 698 w 1137"/>
                <a:gd name="T3" fmla="*/ 611 h 1440"/>
                <a:gd name="T4" fmla="*/ 0 w 1137"/>
                <a:gd name="T5" fmla="*/ 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" name="Freeform 19">
              <a:extLst>
                <a:ext uri="{FF2B5EF4-FFF2-40B4-BE49-F238E27FC236}">
                  <a16:creationId xmlns:a16="http://schemas.microsoft.com/office/drawing/2014/main" id="{3074FC5C-533A-4B99-8B9E-ED1C65AE6F0A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877576" y="5579"/>
              <a:ext cx="5037138" cy="6861550"/>
            </a:xfrm>
            <a:custGeom>
              <a:avLst/>
              <a:gdLst>
                <a:gd name="T0" fmla="*/ 1011 w 1058"/>
                <a:gd name="T1" fmla="*/ 1439 h 1439"/>
                <a:gd name="T2" fmla="*/ 648 w 1058"/>
                <a:gd name="T3" fmla="*/ 617 h 1439"/>
                <a:gd name="T4" fmla="*/ 0 w 1058"/>
                <a:gd name="T5" fmla="*/ 0 h 14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" name="Freeform 20">
              <a:extLst>
                <a:ext uri="{FF2B5EF4-FFF2-40B4-BE49-F238E27FC236}">
                  <a16:creationId xmlns:a16="http://schemas.microsoft.com/office/drawing/2014/main" id="{00EDCFC2-0B77-4D95-8F8E-DB60A85F2FC7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768289" y="5579"/>
              <a:ext cx="3417888" cy="2742066"/>
            </a:xfrm>
            <a:custGeom>
              <a:avLst/>
              <a:gdLst>
                <a:gd name="T0" fmla="*/ 718 w 718"/>
                <a:gd name="T1" fmla="*/ 575 h 575"/>
                <a:gd name="T2" fmla="*/ 0 w 718"/>
                <a:gd name="T3" fmla="*/ 0 h 5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" name="Freeform 21">
              <a:extLst>
                <a:ext uri="{FF2B5EF4-FFF2-40B4-BE49-F238E27FC236}">
                  <a16:creationId xmlns:a16="http://schemas.microsoft.com/office/drawing/2014/main" id="{974CB405-A36B-4456-9DE3-EBE212552F42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235014" y="10367"/>
              <a:ext cx="2951163" cy="2555325"/>
            </a:xfrm>
            <a:custGeom>
              <a:avLst/>
              <a:gdLst>
                <a:gd name="T0" fmla="*/ 620 w 620"/>
                <a:gd name="T1" fmla="*/ 536 h 536"/>
                <a:gd name="T2" fmla="*/ 0 w 620"/>
                <a:gd name="T3" fmla="*/ 0 h 5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" name="Freeform 22">
              <a:extLst>
                <a:ext uri="{FF2B5EF4-FFF2-40B4-BE49-F238E27FC236}">
                  <a16:creationId xmlns:a16="http://schemas.microsoft.com/office/drawing/2014/main" id="{BD84B494-4095-4E61-B65F-34F5C6BC8405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20826" y="5579"/>
              <a:ext cx="2165350" cy="1358265"/>
            </a:xfrm>
            <a:custGeom>
              <a:avLst/>
              <a:gdLst>
                <a:gd name="T0" fmla="*/ 0 w 455"/>
                <a:gd name="T1" fmla="*/ 0 h 285"/>
                <a:gd name="T2" fmla="*/ 455 w 455"/>
                <a:gd name="T3" fmla="*/ 285 h 2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" name="Freeform 23">
              <a:extLst>
                <a:ext uri="{FF2B5EF4-FFF2-40B4-BE49-F238E27FC236}">
                  <a16:creationId xmlns:a16="http://schemas.microsoft.com/office/drawing/2014/main" id="{33484AA0-BE6E-4F8B-85CF-9C4C750FF72A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90826" y="5579"/>
              <a:ext cx="895350" cy="534687"/>
            </a:xfrm>
            <a:custGeom>
              <a:avLst/>
              <a:gdLst>
                <a:gd name="T0" fmla="*/ 0 w 188"/>
                <a:gd name="T1" fmla="*/ 0 h 112"/>
                <a:gd name="T2" fmla="*/ 188 w 188"/>
                <a:gd name="T3" fmla="*/ 112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C7D38E5F-6E59-41DA-B3CA-6AD28BF6420F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669293" y="3893141"/>
            <a:ext cx="8845667" cy="1771275"/>
            <a:chOff x="1669293" y="3893141"/>
            <a:chExt cx="8845667" cy="1771275"/>
          </a:xfrm>
        </p:grpSpPr>
        <p:sp>
          <p:nvSpPr>
            <p:cNvPr id="40" name="Isosceles Triangle 39">
              <a:extLst>
                <a:ext uri="{FF2B5EF4-FFF2-40B4-BE49-F238E27FC236}">
                  <a16:creationId xmlns:a16="http://schemas.microsoft.com/office/drawing/2014/main" id="{9AF9BC5C-44FD-4080-8C54-CC4E5F83FC0B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5892384" y="5313353"/>
              <a:ext cx="407233" cy="35106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BA884903-3516-494A-B966-3E7651567A9B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69293" y="3893141"/>
              <a:ext cx="8845667" cy="142021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1F41AEDD-92B6-4FE8-835C-8AAD1BA1D9B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59236" y="3980237"/>
            <a:ext cx="8672295" cy="727748"/>
          </a:xfrm>
        </p:spPr>
        <p:txBody>
          <a:bodyPr>
            <a:normAutofit/>
          </a:bodyPr>
          <a:lstStyle/>
          <a:p>
            <a:r>
              <a:rPr lang="en-US" sz="4000">
                <a:solidFill>
                  <a:srgbClr val="FFFFFE"/>
                </a:solidFill>
              </a:rPr>
              <a:t>Keraza – Apologetics-2020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4F49C4C-3133-4C08-8557-29F94A06C48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759237" y="4707986"/>
            <a:ext cx="8673427" cy="522636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FFFFFE"/>
                </a:solidFill>
              </a:rPr>
              <a:t>3-4 Grades </a:t>
            </a:r>
            <a:endParaRPr lang="en-US" dirty="0">
              <a:solidFill>
                <a:srgbClr val="FFFFFE"/>
              </a:solidFill>
            </a:endParaRP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D2019510-1F68-48FE-8C72-905BF558266F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668032" y="1179555"/>
            <a:ext cx="8850737" cy="262144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alpha val="2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A screenshot of a cell phone&#10;&#10;Description automatically generated">
            <a:extLst>
              <a:ext uri="{FF2B5EF4-FFF2-40B4-BE49-F238E27FC236}">
                <a16:creationId xmlns:a16="http://schemas.microsoft.com/office/drawing/2014/main" id="{AF07857C-719E-4EE9-938E-B092B01E046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6387" y="1578189"/>
            <a:ext cx="8513483" cy="1838912"/>
          </a:xfrm>
          <a:prstGeom prst="rect">
            <a:avLst/>
          </a:prstGeom>
          <a:ln w="12700">
            <a:noFill/>
          </a:ln>
        </p:spPr>
      </p:pic>
    </p:spTree>
    <p:extLst>
      <p:ext uri="{BB962C8B-B14F-4D97-AF65-F5344CB8AC3E}">
        <p14:creationId xmlns:p14="http://schemas.microsoft.com/office/powerpoint/2010/main" val="78272070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4038CB10-1F5C-4D54-9DF7-12586DE5B00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7546" y="4572000"/>
            <a:ext cx="7058307" cy="1964266"/>
          </a:xfrm>
          <a:prstGeom prst="rect">
            <a:avLst/>
          </a:prstGeom>
          <a:solidFill>
            <a:srgbClr val="4B698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4C57167-3E07-487E-8CAA-7E0E009D72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4256" y="4767072"/>
            <a:ext cx="6594189" cy="162521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/>
            <a:r>
              <a:rPr lang="en-US" dirty="0">
                <a:solidFill>
                  <a:srgbClr val="FFFFFF"/>
                </a:solidFill>
              </a:rPr>
              <a:t>THE DNA is a LONG book </a:t>
            </a:r>
            <a:endParaRPr lang="en-US" sz="4400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10" name="Content Placeholder 9" descr="A picture containing umbrella&#10;&#10;Description automatically generated">
            <a:extLst>
              <a:ext uri="{FF2B5EF4-FFF2-40B4-BE49-F238E27FC236}">
                <a16:creationId xmlns:a16="http://schemas.microsoft.com/office/drawing/2014/main" id="{15BB4992-B461-494E-98A7-52E1F25043DB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27" r="1" b="1"/>
          <a:stretch/>
        </p:blipFill>
        <p:spPr>
          <a:xfrm>
            <a:off x="327547" y="321733"/>
            <a:ext cx="7058306" cy="4107392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73ED6512-6858-4552-B699-9A97FE9A4EA2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34655" y="321732"/>
            <a:ext cx="4335613" cy="6214534"/>
          </a:xfrm>
          <a:prstGeom prst="rect">
            <a:avLst/>
          </a:pr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665DD2-0009-4D48-9D34-0D25047164A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714035" y="917724"/>
            <a:ext cx="3953710" cy="5474558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kern="1200" dirty="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The rails of the DNA cell is like the magnet that holds things together</a:t>
            </a:r>
          </a:p>
          <a:p>
            <a:r>
              <a:rPr lang="en-US" kern="1200" dirty="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Or it is like the blank paper of a book that is written on</a:t>
            </a:r>
          </a:p>
          <a:p>
            <a:r>
              <a:rPr lang="en-US" kern="1200" dirty="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Someone who knows the order (like the Alphabet example) wrote that book</a:t>
            </a:r>
          </a:p>
        </p:txBody>
      </p:sp>
    </p:spTree>
    <p:extLst>
      <p:ext uri="{BB962C8B-B14F-4D97-AF65-F5344CB8AC3E}">
        <p14:creationId xmlns:p14="http://schemas.microsoft.com/office/powerpoint/2010/main" val="370706602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03E4C3-9376-4780-B882-8D88244D4C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601" y="21439"/>
            <a:ext cx="6586491" cy="128616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4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The “</a:t>
            </a:r>
            <a:r>
              <a:rPr lang="en-US" dirty="0"/>
              <a:t>order </a:t>
            </a:r>
            <a:r>
              <a:rPr lang="en-US" sz="44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” of the letters </a:t>
            </a:r>
          </a:p>
        </p:txBody>
      </p:sp>
      <p:pic>
        <p:nvPicPr>
          <p:cNvPr id="5" name="Content Placeholder 4" descr="A close up of a map&#10;&#10;Description automatically generated">
            <a:extLst>
              <a:ext uri="{FF2B5EF4-FFF2-40B4-BE49-F238E27FC236}">
                <a16:creationId xmlns:a16="http://schemas.microsoft.com/office/drawing/2014/main" id="{87499914-4674-4DA6-9B05-A7616F915114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3998"/>
          <a:stretch/>
        </p:blipFill>
        <p:spPr>
          <a:xfrm>
            <a:off x="6259478" y="525523"/>
            <a:ext cx="5082973" cy="6221551"/>
          </a:xfrm>
        </p:spPr>
      </p:pic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27884555-FCE7-496C-8ECB-C2BE2E19D8F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49030" y="1475429"/>
            <a:ext cx="4654280" cy="5361132"/>
          </a:xfrm>
        </p:spPr>
        <p:txBody>
          <a:bodyPr>
            <a:normAutofit lnSpcReduction="10000"/>
          </a:bodyPr>
          <a:lstStyle/>
          <a:p>
            <a:r>
              <a:rPr lang="en-US" dirty="0"/>
              <a:t>A</a:t>
            </a:r>
          </a:p>
          <a:p>
            <a:r>
              <a:rPr lang="en-US" dirty="0"/>
              <a:t>G</a:t>
            </a:r>
          </a:p>
          <a:p>
            <a:r>
              <a:rPr lang="en-US" dirty="0"/>
              <a:t>T</a:t>
            </a:r>
          </a:p>
          <a:p>
            <a:r>
              <a:rPr lang="en-US" dirty="0"/>
              <a:t>C</a:t>
            </a:r>
          </a:p>
          <a:p>
            <a:r>
              <a:rPr lang="en-US" dirty="0"/>
              <a:t>A</a:t>
            </a:r>
          </a:p>
          <a:p>
            <a:r>
              <a:rPr lang="en-US" dirty="0"/>
              <a:t>T </a:t>
            </a:r>
          </a:p>
          <a:p>
            <a:r>
              <a:rPr lang="en-US" dirty="0"/>
              <a:t>G</a:t>
            </a:r>
          </a:p>
          <a:p>
            <a:r>
              <a:rPr lang="en-US" dirty="0"/>
              <a:t>A</a:t>
            </a:r>
          </a:p>
          <a:p>
            <a:r>
              <a:rPr lang="en-US" dirty="0"/>
              <a:t> </a:t>
            </a:r>
          </a:p>
          <a:p>
            <a:r>
              <a:rPr lang="en-US" dirty="0"/>
              <a:t> </a:t>
            </a:r>
          </a:p>
          <a:p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98534938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27509B-15D5-4D6D-A553-C6295BC146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dirty="0"/>
              <a:t>Each Species is its own book</a:t>
            </a:r>
          </a:p>
        </p:txBody>
      </p:sp>
      <p:pic>
        <p:nvPicPr>
          <p:cNvPr id="6" name="Content Placeholder 5" descr="A picture containing screenshot&#10;&#10;Description automatically generated">
            <a:extLst>
              <a:ext uri="{FF2B5EF4-FFF2-40B4-BE49-F238E27FC236}">
                <a16:creationId xmlns:a16="http://schemas.microsoft.com/office/drawing/2014/main" id="{94091A72-A1D0-4F27-8278-DD3F75834BA2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703" y="1825624"/>
            <a:ext cx="5570378" cy="4857277"/>
          </a:xfrm>
        </p:spPr>
      </p:pic>
      <p:pic>
        <p:nvPicPr>
          <p:cNvPr id="8" name="Content Placeholder 7" descr="A screenshot of a cell phone&#10;&#10;Description automatically generated">
            <a:extLst>
              <a:ext uri="{FF2B5EF4-FFF2-40B4-BE49-F238E27FC236}">
                <a16:creationId xmlns:a16="http://schemas.microsoft.com/office/drawing/2014/main" id="{1C98FD72-2125-4F42-8530-280BB5CB1490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2274" y="1825624"/>
            <a:ext cx="4990162" cy="4955865"/>
          </a:xfrm>
        </p:spPr>
      </p:pic>
    </p:spTree>
    <p:extLst>
      <p:ext uri="{BB962C8B-B14F-4D97-AF65-F5344CB8AC3E}">
        <p14:creationId xmlns:p14="http://schemas.microsoft.com/office/powerpoint/2010/main" val="32783991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8956C7-1E48-4ECA-8422-989C67E825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It is exactly like “writing a book”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DBFA53-9FCB-4CE3-B458-984F609A2653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Except the Writer of the Book has only 4 letters to use</a:t>
            </a:r>
          </a:p>
          <a:p>
            <a:r>
              <a:rPr lang="en-US" sz="3600" dirty="0"/>
              <a:t>A</a:t>
            </a:r>
          </a:p>
          <a:p>
            <a:r>
              <a:rPr lang="en-US" sz="3600" dirty="0"/>
              <a:t>T</a:t>
            </a:r>
          </a:p>
          <a:p>
            <a:r>
              <a:rPr lang="en-US" sz="3600" dirty="0"/>
              <a:t>C</a:t>
            </a:r>
          </a:p>
          <a:p>
            <a:r>
              <a:rPr lang="en-US" sz="3600" dirty="0"/>
              <a:t>G</a:t>
            </a:r>
          </a:p>
        </p:txBody>
      </p:sp>
      <p:pic>
        <p:nvPicPr>
          <p:cNvPr id="6" name="Content Placeholder 5" descr="A picture containing table, holding, food&#10;&#10;Description automatically generated">
            <a:extLst>
              <a:ext uri="{FF2B5EF4-FFF2-40B4-BE49-F238E27FC236}">
                <a16:creationId xmlns:a16="http://schemas.microsoft.com/office/drawing/2014/main" id="{236A51E7-143E-4931-8849-F1A9A5708536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2312" y="2734469"/>
            <a:ext cx="3381375" cy="2533650"/>
          </a:xfrm>
        </p:spPr>
      </p:pic>
    </p:spTree>
    <p:extLst>
      <p:ext uri="{BB962C8B-B14F-4D97-AF65-F5344CB8AC3E}">
        <p14:creationId xmlns:p14="http://schemas.microsoft.com/office/powerpoint/2010/main" val="71843388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1" y="63966"/>
            <a:ext cx="5033682" cy="1325563"/>
          </a:xfrm>
        </p:spPr>
        <p:txBody>
          <a:bodyPr/>
          <a:lstStyle/>
          <a:p>
            <a:r>
              <a:rPr lang="en-US" dirty="0"/>
              <a:t>A book –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6531" y="1389529"/>
            <a:ext cx="6674224" cy="5199530"/>
          </a:xfrm>
        </p:spPr>
        <p:txBody>
          <a:bodyPr>
            <a:normAutofit/>
          </a:bodyPr>
          <a:lstStyle/>
          <a:p>
            <a:r>
              <a:rPr lang="en-US" dirty="0"/>
              <a:t>When you open a book what do you see? Or What is a book made of?</a:t>
            </a:r>
          </a:p>
          <a:p>
            <a:pPr lvl="1"/>
            <a:r>
              <a:rPr lang="en-US" dirty="0"/>
              <a:t>A book contains </a:t>
            </a:r>
            <a:r>
              <a:rPr lang="en-US" b="1" dirty="0"/>
              <a:t>information</a:t>
            </a:r>
            <a:r>
              <a:rPr lang="en-US" dirty="0"/>
              <a:t> that is written in the form of </a:t>
            </a:r>
            <a:r>
              <a:rPr lang="en-US" b="1" dirty="0"/>
              <a:t>letters </a:t>
            </a:r>
          </a:p>
          <a:p>
            <a:pPr lvl="1"/>
            <a:r>
              <a:rPr lang="en-US" b="1" dirty="0"/>
              <a:t>There must be a MIND that has this Information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0788" y="-27968"/>
            <a:ext cx="4801212" cy="370718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2389" y="3774140"/>
            <a:ext cx="4100319" cy="266520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3BDCD37-97F4-4A96-82D2-DB507C9E48F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4636" y="4572841"/>
            <a:ext cx="2122335" cy="2016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29405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F4866E-393F-4F15-A466-9EDFA657F1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But You and I are different from any other creation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62683A-BB93-4BFD-8A4A-CF2B010B2D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7693058" cy="4351338"/>
          </a:xfrm>
        </p:spPr>
        <p:txBody>
          <a:bodyPr>
            <a:normAutofit lnSpcReduction="10000"/>
          </a:bodyPr>
          <a:lstStyle/>
          <a:p>
            <a:r>
              <a:rPr lang="en-US" dirty="0"/>
              <a:t>Or we can say: we are different from any other “book” that is written by God. </a:t>
            </a:r>
          </a:p>
          <a:p>
            <a:r>
              <a:rPr lang="en-US" dirty="0"/>
              <a:t>Do you know how?...</a:t>
            </a:r>
          </a:p>
          <a:p>
            <a:r>
              <a:rPr lang="en-US" b="1" baseline="30000" dirty="0"/>
              <a:t>“</a:t>
            </a:r>
            <a:r>
              <a:rPr lang="en-US" dirty="0"/>
              <a:t>And the </a:t>
            </a:r>
            <a:r>
              <a:rPr lang="en-US" cap="small" dirty="0"/>
              <a:t>Lord</a:t>
            </a:r>
            <a:r>
              <a:rPr lang="en-US" dirty="0"/>
              <a:t> God formed man </a:t>
            </a:r>
            <a:r>
              <a:rPr lang="en-US" i="1" dirty="0"/>
              <a:t>of</a:t>
            </a:r>
            <a:r>
              <a:rPr lang="en-US" dirty="0"/>
              <a:t> the dust of the ground, and breathed into his nostrils the breath of life; and man became a living being.” (Genesis 2:7)</a:t>
            </a:r>
          </a:p>
        </p:txBody>
      </p:sp>
      <p:pic>
        <p:nvPicPr>
          <p:cNvPr id="4" name="Content Placeholder 5" descr="A close up of a map&#10;&#10;Description automatically generated">
            <a:extLst>
              <a:ext uri="{FF2B5EF4-FFF2-40B4-BE49-F238E27FC236}">
                <a16:creationId xmlns:a16="http://schemas.microsoft.com/office/drawing/2014/main" id="{F22B39D0-AFC5-424C-80CE-6603D2514C4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" b="18528"/>
          <a:stretch/>
        </p:blipFill>
        <p:spPr>
          <a:xfrm>
            <a:off x="8375515" y="990380"/>
            <a:ext cx="3579779" cy="5731430"/>
          </a:xfrm>
          <a:custGeom>
            <a:avLst/>
            <a:gdLst>
              <a:gd name="connsiteX0" fmla="*/ 65565 w 6313150"/>
              <a:gd name="connsiteY0" fmla="*/ 0 h 6857997"/>
              <a:gd name="connsiteX1" fmla="*/ 6313150 w 6313150"/>
              <a:gd name="connsiteY1" fmla="*/ 0 h 6857997"/>
              <a:gd name="connsiteX2" fmla="*/ 6313150 w 6313150"/>
              <a:gd name="connsiteY2" fmla="*/ 6857997 h 6857997"/>
              <a:gd name="connsiteX3" fmla="*/ 3293946 w 6313150"/>
              <a:gd name="connsiteY3" fmla="*/ 6857997 h 6857997"/>
              <a:gd name="connsiteX4" fmla="*/ 3235857 w 6313150"/>
              <a:gd name="connsiteY4" fmla="*/ 6823061 h 6857997"/>
              <a:gd name="connsiteX5" fmla="*/ 0 w 6313150"/>
              <a:gd name="connsiteY5" fmla="*/ 951803 h 6857997"/>
              <a:gd name="connsiteX6" fmla="*/ 31536 w 6313150"/>
              <a:gd name="connsiteY6" fmla="*/ 285771 h 685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313150" h="6857997">
                <a:moveTo>
                  <a:pt x="65565" y="0"/>
                </a:moveTo>
                <a:lnTo>
                  <a:pt x="6313150" y="0"/>
                </a:lnTo>
                <a:lnTo>
                  <a:pt x="6313150" y="6857997"/>
                </a:lnTo>
                <a:lnTo>
                  <a:pt x="3293946" y="6857997"/>
                </a:lnTo>
                <a:lnTo>
                  <a:pt x="3235857" y="6823061"/>
                </a:lnTo>
                <a:cubicBezTo>
                  <a:pt x="1291240" y="5592803"/>
                  <a:pt x="0" y="3423096"/>
                  <a:pt x="0" y="951803"/>
                </a:cubicBezTo>
                <a:cubicBezTo>
                  <a:pt x="0" y="727140"/>
                  <a:pt x="10673" y="504970"/>
                  <a:pt x="31536" y="285771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2720852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FE8E41-5304-4FF8-A8B5-558A226AB7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01175"/>
            <a:ext cx="10515600" cy="1325563"/>
          </a:xfrm>
        </p:spPr>
        <p:txBody>
          <a:bodyPr/>
          <a:lstStyle/>
          <a:p>
            <a:r>
              <a:rPr lang="en-US" dirty="0"/>
              <a:t>What is Apologetics?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FBF0EF-B0FF-49E4-BB99-757E35B405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83704"/>
            <a:ext cx="10515600" cy="5274296"/>
          </a:xfrm>
        </p:spPr>
        <p:txBody>
          <a:bodyPr>
            <a:normAutofit/>
          </a:bodyPr>
          <a:lstStyle/>
          <a:p>
            <a:r>
              <a:rPr lang="en-US" dirty="0"/>
              <a:t>Is it to “Apologize”?</a:t>
            </a:r>
          </a:p>
          <a:p>
            <a:r>
              <a:rPr lang="en-US" dirty="0"/>
              <a:t>It is good to apologize…</a:t>
            </a:r>
          </a:p>
          <a:p>
            <a:r>
              <a:rPr lang="en-US" dirty="0"/>
              <a:t>But you have to mean it…</a:t>
            </a:r>
          </a:p>
          <a:p>
            <a:endParaRPr lang="en-US" dirty="0"/>
          </a:p>
        </p:txBody>
      </p:sp>
      <p:pic>
        <p:nvPicPr>
          <p:cNvPr id="5" name="Picture 4" descr="A coffee mug&#10;&#10;Description automatically generated">
            <a:extLst>
              <a:ext uri="{FF2B5EF4-FFF2-40B4-BE49-F238E27FC236}">
                <a16:creationId xmlns:a16="http://schemas.microsoft.com/office/drawing/2014/main" id="{6BC393FD-D08D-42CF-92F2-810A9857235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2139" y="3343718"/>
            <a:ext cx="3059373" cy="3671248"/>
          </a:xfrm>
          <a:prstGeom prst="rect">
            <a:avLst/>
          </a:prstGeom>
        </p:spPr>
      </p:pic>
      <p:pic>
        <p:nvPicPr>
          <p:cNvPr id="7" name="Picture 6" descr="An orange and white cat with its mouth open&#10;&#10;Description automatically generated">
            <a:extLst>
              <a:ext uri="{FF2B5EF4-FFF2-40B4-BE49-F238E27FC236}">
                <a16:creationId xmlns:a16="http://schemas.microsoft.com/office/drawing/2014/main" id="{78175A45-D7CC-49D3-92C2-0618ED47B91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4046" y="532262"/>
            <a:ext cx="3624790" cy="37497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87641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FE8E41-5304-4FF8-A8B5-558A226AB7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65430" y="629268"/>
            <a:ext cx="6586491" cy="1286160"/>
          </a:xfrm>
        </p:spPr>
        <p:txBody>
          <a:bodyPr anchor="b">
            <a:normAutofit/>
          </a:bodyPr>
          <a:lstStyle/>
          <a:p>
            <a:r>
              <a:rPr lang="en-US" sz="4400" dirty="0"/>
              <a:t>What is Apologetics?</a:t>
            </a:r>
          </a:p>
        </p:txBody>
      </p:sp>
      <p:pic>
        <p:nvPicPr>
          <p:cNvPr id="6" name="Picture 5" descr="A picture containing table, room&#10;&#10;Description automatically generated">
            <a:extLst>
              <a:ext uri="{FF2B5EF4-FFF2-40B4-BE49-F238E27FC236}">
                <a16:creationId xmlns:a16="http://schemas.microsoft.com/office/drawing/2014/main" id="{8E815AB9-9324-439F-A460-AA1B082F77D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39" r="15166"/>
          <a:stretch/>
        </p:blipFill>
        <p:spPr>
          <a:xfrm>
            <a:off x="640079" y="1370940"/>
            <a:ext cx="3403056" cy="5034574"/>
          </a:xfrm>
          <a:prstGeom prst="rect">
            <a:avLst/>
          </a:prstGeom>
          <a:effectLst/>
        </p:spPr>
      </p:pic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A7F400EE-A8A5-48AF-B4D6-291B52C6F0B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080934" y="2115117"/>
            <a:ext cx="6309360" cy="0"/>
          </a:xfrm>
          <a:prstGeom prst="line">
            <a:avLst/>
          </a:prstGeom>
          <a:ln w="19050">
            <a:solidFill>
              <a:srgbClr val="FDA78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FBF0EF-B0FF-49E4-BB99-757E35B405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65431" y="2438400"/>
            <a:ext cx="6586489" cy="3785419"/>
          </a:xfrm>
        </p:spPr>
        <p:txBody>
          <a:bodyPr>
            <a:noAutofit/>
          </a:bodyPr>
          <a:lstStyle/>
          <a:p>
            <a:r>
              <a:rPr lang="en-US" sz="3200" dirty="0"/>
              <a:t>It is to give an Explanation – or Defense</a:t>
            </a:r>
          </a:p>
          <a:p>
            <a:r>
              <a:rPr lang="en-US" sz="3200" dirty="0"/>
              <a:t>It is Defending what you believe in</a:t>
            </a:r>
          </a:p>
          <a:p>
            <a:r>
              <a:rPr lang="en-US" sz="3200" dirty="0"/>
              <a:t>For people who do not believe we have to use certain ways that are creative. </a:t>
            </a:r>
          </a:p>
          <a:p>
            <a:r>
              <a:rPr lang="en-US" sz="3200" dirty="0"/>
              <a:t>We shall use two ways today – there are many but when you get older you will be ready for it</a:t>
            </a:r>
          </a:p>
        </p:txBody>
      </p:sp>
    </p:spTree>
    <p:extLst>
      <p:ext uri="{BB962C8B-B14F-4D97-AF65-F5344CB8AC3E}">
        <p14:creationId xmlns:p14="http://schemas.microsoft.com/office/powerpoint/2010/main" val="11201969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F4222F-7BE1-4A14-99CE-85357E6D41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topics we can always learn about?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F5F301-2843-4E64-AC75-CBF069C934E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1 – Science and thinking about scientific facts</a:t>
            </a:r>
          </a:p>
          <a:p>
            <a:r>
              <a:rPr lang="en-US" dirty="0"/>
              <a:t>2 – History and thinking about historical facts</a:t>
            </a:r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89EA5DD-40DA-499D-9245-EB560323CDF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3302" y="2985214"/>
            <a:ext cx="3537145" cy="387278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DA3FA35-B194-4602-891C-F48ACF3E941B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2953" y="3534909"/>
            <a:ext cx="2610255" cy="2773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73474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DFE402-509D-4960-AA35-54F2E8DE1E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do you take in Science about the Body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988340-169F-4160-91D1-4BD0485B424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Digestive System for example </a:t>
            </a:r>
          </a:p>
        </p:txBody>
      </p:sp>
      <p:pic>
        <p:nvPicPr>
          <p:cNvPr id="5" name="Picture 4" descr="A drawing of a cartoon character&#10;&#10;Description automatically generated">
            <a:extLst>
              <a:ext uri="{FF2B5EF4-FFF2-40B4-BE49-F238E27FC236}">
                <a16:creationId xmlns:a16="http://schemas.microsoft.com/office/drawing/2014/main" id="{BFE0C233-8A9B-43B6-B433-35F08690ED5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1345" y="2568102"/>
            <a:ext cx="3182228" cy="3743798"/>
          </a:xfrm>
          <a:prstGeom prst="rect">
            <a:avLst/>
          </a:prstGeom>
        </p:spPr>
      </p:pic>
      <p:pic>
        <p:nvPicPr>
          <p:cNvPr id="7" name="Picture 6" descr="A picture containing table, standing, holding, white&#10;&#10;Description automatically generated">
            <a:extLst>
              <a:ext uri="{FF2B5EF4-FFF2-40B4-BE49-F238E27FC236}">
                <a16:creationId xmlns:a16="http://schemas.microsoft.com/office/drawing/2014/main" id="{8A2A21C2-E9CC-46BF-851A-79A1DA27EEF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291" y="2547778"/>
            <a:ext cx="4761769" cy="4310222"/>
          </a:xfrm>
          <a:prstGeom prst="rect">
            <a:avLst/>
          </a:prstGeom>
        </p:spPr>
      </p:pic>
      <p:pic>
        <p:nvPicPr>
          <p:cNvPr id="9" name="Picture 8" descr="A close up of a map&#10;&#10;Description automatically generated">
            <a:extLst>
              <a:ext uri="{FF2B5EF4-FFF2-40B4-BE49-F238E27FC236}">
                <a16:creationId xmlns:a16="http://schemas.microsoft.com/office/drawing/2014/main" id="{36533021-764E-406C-8CE3-C57CB2AB061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500" y="1023937"/>
            <a:ext cx="10287000" cy="4810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67116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1DC9BB-2293-4E04-B69B-B67196ADA0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the difference between these two?</a:t>
            </a:r>
          </a:p>
        </p:txBody>
      </p:sp>
      <p:pic>
        <p:nvPicPr>
          <p:cNvPr id="6" name="Content Placeholder 5" descr="A picture containing orange&#10;&#10;Description automatically generated">
            <a:extLst>
              <a:ext uri="{FF2B5EF4-FFF2-40B4-BE49-F238E27FC236}">
                <a16:creationId xmlns:a16="http://schemas.microsoft.com/office/drawing/2014/main" id="{A2A615D9-A556-4A63-AE56-CF52AD9F038A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2010079"/>
            <a:ext cx="5181600" cy="3982429"/>
          </a:xfrm>
        </p:spPr>
      </p:pic>
      <p:pic>
        <p:nvPicPr>
          <p:cNvPr id="8" name="Content Placeholder 7" descr="A picture containing text, food, birthday, refrigerator&#10;&#10;Description automatically generated">
            <a:extLst>
              <a:ext uri="{FF2B5EF4-FFF2-40B4-BE49-F238E27FC236}">
                <a16:creationId xmlns:a16="http://schemas.microsoft.com/office/drawing/2014/main" id="{5E76CE45-6B44-4788-8A82-34034A6D275A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7260" y="1989129"/>
            <a:ext cx="4826540" cy="4343886"/>
          </a:xfrm>
        </p:spPr>
      </p:pic>
    </p:spTree>
    <p:extLst>
      <p:ext uri="{BB962C8B-B14F-4D97-AF65-F5344CB8AC3E}">
        <p14:creationId xmlns:p14="http://schemas.microsoft.com/office/powerpoint/2010/main" val="35132088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88055F-CC20-4E66-8991-B12A39F342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929" y="629266"/>
            <a:ext cx="3651467" cy="167660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4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Not Random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98792A-0885-446F-8CC2-1A6A90D4920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48931" y="2438400"/>
            <a:ext cx="3651466" cy="4419600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3200" dirty="0"/>
              <a:t>The letters stick to the board by magnetic force</a:t>
            </a:r>
          </a:p>
          <a:p>
            <a:r>
              <a:rPr lang="en-US" sz="3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But the “sequence” or the “order” of the letters is put by someone who knows the Alphabet</a:t>
            </a:r>
          </a:p>
        </p:txBody>
      </p:sp>
      <p:pic>
        <p:nvPicPr>
          <p:cNvPr id="6" name="Content Placeholder 5" descr="A picture containing table, holding, food&#10;&#10;Description automatically generated">
            <a:extLst>
              <a:ext uri="{FF2B5EF4-FFF2-40B4-BE49-F238E27FC236}">
                <a16:creationId xmlns:a16="http://schemas.microsoft.com/office/drawing/2014/main" id="{64C2A652-E4C2-45C7-9B0F-7B8AA09062F2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554" r="846"/>
          <a:stretch/>
        </p:blipFill>
        <p:spPr>
          <a:xfrm>
            <a:off x="4639056" y="10"/>
            <a:ext cx="7552944" cy="6857990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3483680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51BE04-1F11-4037-8E66-40D0790078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Let us learn a bit more from a </a:t>
            </a:r>
            <a:r>
              <a:rPr lang="en-US" dirty="0" smtClean="0"/>
              <a:t>movie</a:t>
            </a:r>
            <a:br>
              <a:rPr lang="en-US" dirty="0" smtClean="0"/>
            </a:br>
            <a:r>
              <a:rPr lang="en-US" sz="3200" dirty="0" smtClean="0"/>
              <a:t>Click on the picture to watch the movie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BDEAEB-4FCD-4B0B-9F49-C9F9E4858AA3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Pay attention to the part that says it is like a “book”</a:t>
            </a:r>
          </a:p>
          <a:p>
            <a:r>
              <a:rPr lang="en-US" sz="3600" dirty="0"/>
              <a:t>Indeed – each organism is like a book that is written</a:t>
            </a:r>
          </a:p>
          <a:p>
            <a:r>
              <a:rPr lang="en-US" sz="3600" dirty="0"/>
              <a:t>And this book is the DNA molecule</a:t>
            </a:r>
          </a:p>
        </p:txBody>
      </p:sp>
      <p:pic>
        <p:nvPicPr>
          <p:cNvPr id="4" name="Picture 3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19800" y="1910493"/>
            <a:ext cx="5911080" cy="39860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2937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D640AD-0B08-41A2-B46A-404FBE960A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5320" y="365125"/>
            <a:ext cx="5120114" cy="1692794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4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DNA </a:t>
            </a:r>
          </a:p>
        </p:txBody>
      </p:sp>
      <p:cxnSp>
        <p:nvCxnSpPr>
          <p:cNvPr id="13" name="Straight Arrow Connector 10">
            <a:extLst>
              <a:ext uri="{FF2B5EF4-FFF2-40B4-BE49-F238E27FC236}">
                <a16:creationId xmlns:a16="http://schemas.microsoft.com/office/drawing/2014/main" id="{E4A809D5-3600-46D4-A466-67F2349A54F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55320" y="2316480"/>
            <a:ext cx="4572000" cy="0"/>
          </a:xfrm>
          <a:prstGeom prst="straightConnector1">
            <a:avLst/>
          </a:prstGeom>
          <a:ln w="19050" cap="sq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3833BA-DA02-44B8-9479-1FAB99996DA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55321" y="2575034"/>
            <a:ext cx="5120113" cy="3462228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36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It is a small piece called a molecule that stays in every cell of your body</a:t>
            </a:r>
          </a:p>
        </p:txBody>
      </p:sp>
      <p:pic>
        <p:nvPicPr>
          <p:cNvPr id="6" name="Content Placeholder 5" descr="A close up of a map&#10;&#10;Description automatically generated">
            <a:extLst>
              <a:ext uri="{FF2B5EF4-FFF2-40B4-BE49-F238E27FC236}">
                <a16:creationId xmlns:a16="http://schemas.microsoft.com/office/drawing/2014/main" id="{0E73178E-23AD-457B-BB39-446D0BAEE04C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" b="18528"/>
          <a:stretch/>
        </p:blipFill>
        <p:spPr>
          <a:xfrm>
            <a:off x="5878849" y="10"/>
            <a:ext cx="6313150" cy="6857987"/>
          </a:xfrm>
          <a:custGeom>
            <a:avLst/>
            <a:gdLst>
              <a:gd name="connsiteX0" fmla="*/ 65565 w 6313150"/>
              <a:gd name="connsiteY0" fmla="*/ 0 h 6857997"/>
              <a:gd name="connsiteX1" fmla="*/ 6313150 w 6313150"/>
              <a:gd name="connsiteY1" fmla="*/ 0 h 6857997"/>
              <a:gd name="connsiteX2" fmla="*/ 6313150 w 6313150"/>
              <a:gd name="connsiteY2" fmla="*/ 6857997 h 6857997"/>
              <a:gd name="connsiteX3" fmla="*/ 3293946 w 6313150"/>
              <a:gd name="connsiteY3" fmla="*/ 6857997 h 6857997"/>
              <a:gd name="connsiteX4" fmla="*/ 3235857 w 6313150"/>
              <a:gd name="connsiteY4" fmla="*/ 6823061 h 6857997"/>
              <a:gd name="connsiteX5" fmla="*/ 0 w 6313150"/>
              <a:gd name="connsiteY5" fmla="*/ 951803 h 6857997"/>
              <a:gd name="connsiteX6" fmla="*/ 31536 w 6313150"/>
              <a:gd name="connsiteY6" fmla="*/ 285771 h 685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313150" h="6857997">
                <a:moveTo>
                  <a:pt x="65565" y="0"/>
                </a:moveTo>
                <a:lnTo>
                  <a:pt x="6313150" y="0"/>
                </a:lnTo>
                <a:lnTo>
                  <a:pt x="6313150" y="6857997"/>
                </a:lnTo>
                <a:lnTo>
                  <a:pt x="3293946" y="6857997"/>
                </a:lnTo>
                <a:lnTo>
                  <a:pt x="3235857" y="6823061"/>
                </a:lnTo>
                <a:cubicBezTo>
                  <a:pt x="1291240" y="5592803"/>
                  <a:pt x="0" y="3423096"/>
                  <a:pt x="0" y="951803"/>
                </a:cubicBezTo>
                <a:cubicBezTo>
                  <a:pt x="0" y="727140"/>
                  <a:pt x="10673" y="504970"/>
                  <a:pt x="31536" y="285771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994190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261</TotalTime>
  <Words>447</Words>
  <Application>Microsoft Office PowerPoint</Application>
  <PresentationFormat>Widescreen</PresentationFormat>
  <Paragraphs>57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9" baseType="lpstr">
      <vt:lpstr>Arial</vt:lpstr>
      <vt:lpstr>Calibri</vt:lpstr>
      <vt:lpstr>Calibri Light</vt:lpstr>
      <vt:lpstr>Office Theme</vt:lpstr>
      <vt:lpstr>Keraza – Apologetics-2020</vt:lpstr>
      <vt:lpstr>What is Apologetics?</vt:lpstr>
      <vt:lpstr>What is Apologetics?</vt:lpstr>
      <vt:lpstr>What topics we can always learn about?</vt:lpstr>
      <vt:lpstr>What do you take in Science about the Body</vt:lpstr>
      <vt:lpstr>What is the difference between these two?</vt:lpstr>
      <vt:lpstr>Not Random</vt:lpstr>
      <vt:lpstr>Let us learn a bit more from a movie Click on the picture to watch the movie</vt:lpstr>
      <vt:lpstr>DNA </vt:lpstr>
      <vt:lpstr>THE DNA is a LONG book </vt:lpstr>
      <vt:lpstr>The “order ” of the letters </vt:lpstr>
      <vt:lpstr>Each Species is its own book</vt:lpstr>
      <vt:lpstr>It is exactly like “writing a book”</vt:lpstr>
      <vt:lpstr>A book – </vt:lpstr>
      <vt:lpstr>But You and I are different from any other creation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Keraza – Apologetics-2020</dc:title>
  <dc:creator>Fr. Gregory Bishay</dc:creator>
  <cp:lastModifiedBy>Safwat Farag</cp:lastModifiedBy>
  <cp:revision>7</cp:revision>
  <dcterms:created xsi:type="dcterms:W3CDTF">2020-05-29T00:42:34Z</dcterms:created>
  <dcterms:modified xsi:type="dcterms:W3CDTF">2020-05-30T02:09:40Z</dcterms:modified>
</cp:coreProperties>
</file>